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sldImg"/>
          </p:nvPr>
        </p:nvSpPr>
        <p:spPr bwMode="auto">
          <a:xfrm>
            <a:off x="-11798300" y="-11796713"/>
            <a:ext cx="11796712" cy="12490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14038902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C7936-C32E-4D9B-9D1F-CDCBBDB93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30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C1E11-55BB-4842-BDFC-E8406EB4F9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278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6C315-3513-49F5-9365-A5568EFEBF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117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A101D-2A9A-4702-BB95-4C2A02FD14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443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43A0D-DC9D-4B58-B88D-50B78257DE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25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4D038-075F-43EA-B331-A4E3C8302B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089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8A0C5-45FF-4FD3-B371-9452162B46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359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E903A-A851-4E98-B305-2616DF7A96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714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67698-FC3B-47E7-B91E-36877A0AB6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203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4A2EB-A11A-4502-8872-6A95CDD942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298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D1ADD-979C-4AE0-A435-32D6715F50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98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щёлкните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щёлкните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3C2F221-F712-4D58-966B-4A02C2F580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3" name="Group 1"/>
          <p:cNvGraphicFramePr>
            <a:graphicFrameLocks noGrp="1"/>
          </p:cNvGraphicFramePr>
          <p:nvPr/>
        </p:nvGraphicFramePr>
        <p:xfrm>
          <a:off x="0" y="0"/>
          <a:ext cx="9110663" cy="7019994"/>
        </p:xfrm>
        <a:graphic>
          <a:graphicData uri="http://schemas.openxmlformats.org/drawingml/2006/table">
            <a:tbl>
              <a:tblPr/>
              <a:tblGrid>
                <a:gridCol w="3024188"/>
                <a:gridCol w="3025775"/>
                <a:gridCol w="3060700"/>
              </a:tblGrid>
              <a:tr h="70199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ак рассчитывается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                          среднедушевой доход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                         семьи владельца                            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                   государственного сертификата.</a:t>
                      </a:r>
                    </a:p>
                    <a:p>
                      <a:pPr marL="0" marR="0" lvl="0" indent="0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При расчете </a:t>
                      </a:r>
                      <a:r>
                        <a:rPr kumimoji="0" lang="ru-RU" sz="1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учитываются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 доходы, полученные в денежной форме,</a:t>
                      </a:r>
                      <a:r>
                        <a:rPr lang="ru-RU" sz="1000" b="1" kern="1200" baseline="0" dirty="0" smtClean="0">
                          <a:solidFill>
                            <a:schemeClr val="accent2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 до вычета налогов в соответствии с законодательством Российской Федерации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:</a:t>
                      </a:r>
                    </a:p>
                    <a:p>
                      <a:pPr marL="0" marR="0" lvl="0" indent="0" algn="just" defTabSz="449263" rtl="0" eaLnBrk="1" fontAlgn="base" latinLnBrk="0" hangingPunct="1">
                        <a:lnSpc>
                          <a:spcPct val="82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100000"/>
                        <a:buFont typeface="Corbel" pitchFamily="32" charset="0"/>
                        <a:buChar char="•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Заработная плата, премии;</a:t>
                      </a:r>
                    </a:p>
                    <a:p>
                      <a:pPr marL="0" marR="0" lvl="0" indent="0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100000"/>
                        <a:buFont typeface="Corbel" pitchFamily="32" charset="0"/>
                        <a:buChar char="•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Пенсии, пособия, оплата больничных, стипендии, алименты;</a:t>
                      </a:r>
                    </a:p>
                    <a:p>
                      <a:pPr marL="0" marR="0" lvl="0" indent="0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100000"/>
                        <a:buFont typeface="Corbel" pitchFamily="32" charset="0"/>
                        <a:buChar char="•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Выплаты пенсионных накоплений правопреемникам;</a:t>
                      </a:r>
                    </a:p>
                    <a:p>
                      <a:pPr marL="0" marR="0" lvl="0" indent="0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100000"/>
                        <a:buFont typeface="Corbel" pitchFamily="32" charset="0"/>
                        <a:buChar char="•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Компенсации, выплачиваемые государственным органом или общественным объединением в период исполнение государственных или общественных обязанностей;</a:t>
                      </a:r>
                    </a:p>
                    <a:p>
                      <a:pPr marL="0" marR="0" lvl="0" indent="0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100000"/>
                        <a:buFont typeface="Corbel" pitchFamily="32" charset="0"/>
                        <a:buChar char="•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Денежные компенсации и довольствие военнослужащих, сотрудников органов внутренних дел и других правоохранительных органов.</a:t>
                      </a:r>
                    </a:p>
                    <a:p>
                      <a:pPr marL="0" marR="0" lvl="0" indent="0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Не учитываются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: суммы единовременной материальной помощи из федерального бюджета в связи с чрезвычайными происшествиями (стихийное бедствие, террористический акт и т.д.). </a:t>
                      </a:r>
                    </a:p>
                    <a:p>
                      <a:pPr marL="0" marR="0" lvl="0" indent="0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                 Чтобы понять, имеет ли владелец                            </a:t>
                      </a:r>
                    </a:p>
                    <a:p>
                      <a:pPr marL="0" marR="0" lvl="0" indent="0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                 государственного сертификата  право на выплату, нужно взять общую сумму доходов его семьи за последние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2" charset="0"/>
                          <a:cs typeface="Arial" charset="0"/>
                        </a:rPr>
                        <a:t>12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календарных месяцев, разделить ее на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2" charset="0"/>
                          <a:cs typeface="Arial" charset="0"/>
                        </a:rPr>
                        <a:t>12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, а потом разделить на количество членов семьи, включая рожденного ребенка. Если полученная сумма меньше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2" charset="0"/>
                          <a:cs typeface="Arial" charset="0"/>
                        </a:rPr>
                        <a:t>1,5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-кратной величины прожиточного минимума, семья имеет право на получение ежемесячной выплаты из средств материнского капитала.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77411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0225" algn="l" defTabSz="449263" rtl="0" eaLnBrk="1" fontAlgn="base" latinLnBrk="0" hangingPunct="1">
                        <a:lnSpc>
                          <a:spcPct val="5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rbel" pitchFamily="32" charset="0"/>
                        <a:cs typeface="Arial" charset="0"/>
                      </a:endParaRP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4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                    Куда и когда обратиться за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4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42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                    ежемесячной выплатой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72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                  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72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bel" pitchFamily="32" charset="0"/>
                        <a:cs typeface="Arial" charset="0"/>
                      </a:endParaRP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72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Ежемесячная выплата   выплачивается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72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семье до достижения ребенком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2" charset="0"/>
                          <a:cs typeface="Arial" charset="0"/>
                        </a:rPr>
                        <a:t>1,5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лет: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72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bel" pitchFamily="32" charset="0"/>
                        <a:cs typeface="Arial" charset="0"/>
                      </a:endParaRPr>
                    </a:p>
                    <a:p>
                      <a:pPr marL="530225" marR="0" lvl="0" indent="-527050" algn="just" defTabSz="449263" rtl="0" eaLnBrk="1" fontAlgn="base" latinLnBrk="0" hangingPunct="1">
                        <a:lnSpc>
                          <a:spcPct val="82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100000"/>
                        <a:buFont typeface="Corbel" pitchFamily="32" charset="0"/>
                        <a:buChar char="•"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Со дня рождения ребенка, если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82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обращение последовало не позднее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2" charset="0"/>
                          <a:cs typeface="Arial" charset="0"/>
                        </a:rPr>
                        <a:t>6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месяцев с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82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даты рождения ребенка (сумма ежемесячных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82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выплат за прошедшие месяцы с рождения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82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ребенка до обращения за назначением выплаты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82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будет перечислена гражданину в полном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82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размере);</a:t>
                      </a:r>
                    </a:p>
                    <a:p>
                      <a:pPr marL="530225" marR="0" lvl="0" indent="-527050" algn="just" defTabSz="449263" rtl="0" eaLnBrk="1" fontAlgn="base" latinLnBrk="0" hangingPunct="1">
                        <a:lnSpc>
                          <a:spcPct val="82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100000"/>
                        <a:buFont typeface="Arial" charset="0"/>
                        <a:buChar char="•"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Со дня обращения, если гражданин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82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обратился за назначением выплаты позднее 6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82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месяцев.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82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bel" pitchFamily="32" charset="0"/>
                        <a:cs typeface="Arial" charset="0"/>
                      </a:endParaRP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82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                                   Заявление о назначении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82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                                    ежемесячной выплаты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82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                                    подается в территориальный                                                                          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82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                                 орган Пенсионного фонда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82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                    России по месту жительства (лично, либо по почте), через МФЦ или через Единый  портал  государственных и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82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                     муниципальных  услуг (функций)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82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bel" pitchFamily="32" charset="0"/>
                        <a:cs typeface="Arial" charset="0"/>
                      </a:endParaRP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82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                           Деньги будут перечисляться на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82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                           банковский счет владельца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82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                           сертификата на материнский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82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                           капитал.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82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bel" pitchFamily="32" charset="0"/>
                        <a:cs typeface="Arial" charset="0"/>
                      </a:endParaRP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82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                            Одновременно можно подать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82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                            заявление на получение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82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                            сертификата на материнский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82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                            капитал и СНИЛС для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82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                            рожденного ребенка.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rbel" pitchFamily="32" charset="0"/>
                        <a:cs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Выплата осуществляется не позднее 26 числа месяца, следующего за месяцем приема (регистрации) заявления о назначении выплат с документами.</a:t>
                      </a:r>
                    </a:p>
                  </a:txBody>
                  <a:tcPr marL="90000" marR="90000" marT="19447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                        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                                        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                    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rbel" pitchFamily="32" charset="0"/>
                        <a:cs typeface="Arial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rbel" pitchFamily="32" charset="0"/>
                        <a:cs typeface="Arial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rbel" pitchFamily="32" charset="0"/>
                        <a:cs typeface="Arial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rbel" pitchFamily="32" charset="0"/>
                        <a:cs typeface="Arial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rbel" pitchFamily="32" charset="0"/>
                        <a:cs typeface="Arial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rbel" pitchFamily="32" charset="0"/>
                        <a:cs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Если ежемесячный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доход на каждого члена вашей семьи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за последние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2" charset="0"/>
                          <a:cs typeface="Arial" charset="0"/>
                        </a:rPr>
                        <a:t>12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 месяцев 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был меньше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2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2" charset="0"/>
                          <a:cs typeface="Arial" charset="0"/>
                        </a:rPr>
                        <a:t>15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тысяч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2" charset="0"/>
                          <a:cs typeface="Arial" charset="0"/>
                        </a:rPr>
                        <a:t>219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рублей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D111C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,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D111C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Вы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D111C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имеете право на ежемесячную выплату из средств материнского капитала.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rbel" pitchFamily="32" charset="0"/>
                        <a:cs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rbel" pitchFamily="32" charset="0"/>
                        <a:cs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rbel" pitchFamily="32" charset="0"/>
                        <a:cs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rbel" pitchFamily="32" charset="0"/>
                        <a:cs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rbel" pitchFamily="32" charset="0"/>
                        <a:cs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Телефон горячей  линии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Отделения ПФР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по Волгоградской области: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2" charset="0"/>
                          <a:cs typeface="Arial" charset="0"/>
                        </a:rPr>
                        <a:t>(8442) 24-93-66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25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Unicode MS" pitchFamily="32" charset="0"/>
                        <a:cs typeface="Arial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5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524625"/>
            <a:ext cx="28797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05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6524625"/>
            <a:ext cx="2951162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3635375" y="46529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pic>
        <p:nvPicPr>
          <p:cNvPr id="2057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15888"/>
            <a:ext cx="58737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058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3068638"/>
            <a:ext cx="1008062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059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5778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060" name="Picture 1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868863"/>
            <a:ext cx="323850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061" name="Picture 1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88913"/>
            <a:ext cx="280828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062" name="Picture 1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652963"/>
            <a:ext cx="2865438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063" name="Picture 1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5516563"/>
            <a:ext cx="503237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064" name="Picture 1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581525"/>
            <a:ext cx="503237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7" name="Group 1"/>
          <p:cNvGraphicFramePr>
            <a:graphicFrameLocks noGrp="1"/>
          </p:cNvGraphicFramePr>
          <p:nvPr/>
        </p:nvGraphicFramePr>
        <p:xfrm>
          <a:off x="107950" y="0"/>
          <a:ext cx="9037638" cy="7029450"/>
        </p:xfrm>
        <a:graphic>
          <a:graphicData uri="http://schemas.openxmlformats.org/drawingml/2006/table">
            <a:tbl>
              <a:tblPr/>
              <a:tblGrid>
                <a:gridCol w="3024188"/>
                <a:gridCol w="3062287"/>
                <a:gridCol w="2951163"/>
              </a:tblGrid>
              <a:tr h="7029450">
                <a:tc>
                  <a:txBody>
                    <a:bodyPr/>
                    <a:lstStyle/>
                    <a:p>
                      <a:pPr marL="533400" marR="0" lvl="0" indent="-530225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                        </a:t>
                      </a:r>
                    </a:p>
                    <a:p>
                      <a:pPr marL="533400" marR="0" lvl="0" indent="-530225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                              Кому положена </a:t>
                      </a:r>
                    </a:p>
                    <a:p>
                      <a:pPr marL="533400" marR="0" lvl="0" indent="-530225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                          ежемесячная выплата.</a:t>
                      </a:r>
                    </a:p>
                    <a:p>
                      <a:pPr marL="533400" marR="0" lvl="0" indent="-530225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Право на получение ежемесячной </a:t>
                      </a:r>
                    </a:p>
                    <a:p>
                      <a:pPr marL="533400" marR="0" lvl="0" indent="-530225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выплаты имеет владелец</a:t>
                      </a:r>
                    </a:p>
                    <a:p>
                      <a:pPr marL="533400" marR="0" lvl="0" indent="-530225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государственного сертификата, </a:t>
                      </a:r>
                    </a:p>
                    <a:p>
                      <a:pPr marL="533400" marR="0" lvl="0" indent="-530225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постоянно проживающий на </a:t>
                      </a:r>
                    </a:p>
                    <a:p>
                      <a:pPr marL="533400" marR="0" lvl="0" indent="-530225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территории РФ, если:</a:t>
                      </a:r>
                    </a:p>
                    <a:p>
                      <a:pPr marL="533400" marR="0" lvl="0" indent="-530225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Char char="•"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Второй ребенок и мама – граждане   Российской Федерации;</a:t>
                      </a:r>
                    </a:p>
                    <a:p>
                      <a:pPr marL="530225" marR="0" lvl="0" indent="-527050" algn="just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100000"/>
                        <a:buFont typeface="Arial" pitchFamily="34" charset="0"/>
                        <a:buChar char="•"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Второй ребенок появился в семье после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2" charset="0"/>
                          <a:cs typeface="Arial" charset="0"/>
                        </a:rPr>
                        <a:t>1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января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2" charset="0"/>
                          <a:cs typeface="Arial" charset="0"/>
                        </a:rPr>
                        <a:t>2018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года;</a:t>
                      </a:r>
                    </a:p>
                    <a:p>
                      <a:pPr marL="530225" marR="0" lvl="0" indent="-527050" algn="just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100000"/>
                        <a:buFont typeface="Arial" pitchFamily="34" charset="0"/>
                        <a:buChar char="•"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Размер дохода на одного члена семьи не превышает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2" charset="0"/>
                          <a:cs typeface="Arial" charset="0"/>
                        </a:rPr>
                        <a:t>1,5-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кратную величину прожиточного минимума трудоспособного населения, установленную в субъекте Российской Федерации на II квартал прошлого года (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2" charset="0"/>
                          <a:cs typeface="Arial" charset="0"/>
                        </a:rPr>
                        <a:t>15 219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руб. – в Волгоградской области).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                    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                     Кто входит в состав                       семьи владельца государственного сертификата при исчислении среднедушевого дохода:</a:t>
                      </a:r>
                    </a:p>
                    <a:p>
                      <a:pPr marL="530225" marR="0" lvl="0" indent="-527050" algn="just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100000"/>
                        <a:buFont typeface="Corbel" pitchFamily="32" charset="0"/>
                        <a:buChar char="•"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Родители (усыновители), опекуны ребенка;</a:t>
                      </a:r>
                    </a:p>
                    <a:p>
                      <a:pPr marL="530225" marR="0" lvl="0" indent="-527050" algn="just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100000"/>
                        <a:buFont typeface="Corbel" pitchFamily="32" charset="0"/>
                        <a:buChar char="•"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Супруги родителей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               несовершеннолетних детей;</a:t>
                      </a:r>
                    </a:p>
                    <a:p>
                      <a:pPr marL="530225" marR="0" lvl="0" indent="-527050" algn="just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100000"/>
                        <a:buFont typeface="Corbel" pitchFamily="32" charset="0"/>
                        <a:buChar char="•"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Несовершеннолетние дети.</a:t>
                      </a:r>
                    </a:p>
                  </a:txBody>
                  <a:tcPr marL="36000" marR="36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0225" algn="just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D111C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    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Какие документы  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                             представить: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1. Документы, удостоверяющие личность и место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жительства заявителя;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2. Документы, удостоверяющие личность, место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жительства (пребывания) членов семьи заявителя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Segoe UI" charset="0"/>
                        </a:rPr>
                        <a:t>(предъявляются для заполнения заявления);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3. Документы, подтверждающие принадлежность к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гражданству  Российской Федерации заявителя и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ребенка;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4. Страховое свидетельство обязательного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пенсионного страхования заявителя и членов его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семьи (СНИЛС) (предъявляется для указания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номера СНИЛС в заявлении).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5. Документы, удостоверяющие личность и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подтверждающие полномочия представителя;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6. Справка из военного комиссариата о призыве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родителя (супруга родителя) на военную службу;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7.  Разрешение  органа опеки и попечительства о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расходовании средств материнского капитала – в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случае подачи заявления опекунами ребенка.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8. Документы (сведения), подтверждающие состав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семьи: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 - свидетельство о заключении брака;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- свидетельство о расторжении брака;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- документы, подтверждающие рождение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(усыновление) детей;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- свидетельство о перемене имени (в случае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изменения фамилии, имени или отчества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заявителя или членов его семьи).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9. Документы, подтверждающие установление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опеки над несовершеннолетним ребенком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(выписка из решения об установлении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над ребенком опеки).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10. Документ, подтверждающий реквизиты счета в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российской кредитной организации, открытого на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владельца сертификата (договор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банковского вклада (счета), справка кредитной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организации о реквизитах счета и др.). </a:t>
                      </a:r>
                    </a:p>
                  </a:txBody>
                  <a:tcPr marL="36000" marR="36000" marT="7231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bel" pitchFamily="32" charset="0"/>
                        <a:cs typeface="Arial" charset="0"/>
                      </a:endParaRP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11. Документы, подтверждающие основания не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учитывать сведения члена семьи в расчете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среднедушевого дохода (подтверждающие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факт  отбывания наказания в виде лишения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свободы, применения меры пресечения в виде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заключения под стражу, нахождения на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принудительном лечении по решению суда, а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также факт лишения родительских прав члена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семьи, нахождения на полном государственном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обеспечении члена семьи заявителя.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12. Документы, подтверждающие факт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отсутствия второго родителя (в случае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обращения в качестве заявителя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единственного родителя):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- справка органов записи актов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гражданского состояния об основании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внесения в свидетельство о рождении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сведений об отце ребенка  на ребенка (детей)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одинокой матери;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- свидетельство о смерти второго родителя;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- свидетельство о расторжении брака;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- решение суда о признании второго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родителя безвестно отсутствующим или об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объявлении умершим, вступившее в законную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силу.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13. Решение суда и иные документы,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содержащие в соответствии с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законодательством Российской Федерации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сведения об объявлении гражданина умершим,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о признании его безвестно отсутствующим, о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лишении его родительских прав.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14. Решение суда об отмене решения суда об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объявлении гражданина умершим, о признании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его безвестно отсутствующим, или о лишении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его родительских прав.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15. Решение суда о восстановлении в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родительских правах.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16. Документы (справки, сведения, договоры) о 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bel" pitchFamily="32" charset="0"/>
                          <a:cs typeface="Arial" charset="0"/>
                        </a:rPr>
                        <a:t>доходах заявителя и членов семьи.</a:t>
                      </a:r>
                    </a:p>
                    <a:p>
                      <a:pPr marL="533400" marR="0" lvl="0" indent="-530225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33400" algn="l"/>
                          <a:tab pos="981075" algn="l"/>
                          <a:tab pos="1430338" algn="l"/>
                          <a:tab pos="1879600" algn="l"/>
                          <a:tab pos="2328863" algn="l"/>
                          <a:tab pos="2778125" algn="l"/>
                          <a:tab pos="3227388" algn="l"/>
                          <a:tab pos="3676650" algn="l"/>
                          <a:tab pos="4125913" algn="l"/>
                          <a:tab pos="4575175" algn="l"/>
                          <a:tab pos="5024438" algn="l"/>
                          <a:tab pos="5473700" algn="l"/>
                          <a:tab pos="5922963" algn="l"/>
                          <a:tab pos="6372225" algn="l"/>
                          <a:tab pos="6821488" algn="l"/>
                          <a:tab pos="7270750" algn="l"/>
                          <a:tab pos="7720013" algn="l"/>
                          <a:tab pos="8169275" algn="l"/>
                          <a:tab pos="8618538" algn="l"/>
                          <a:tab pos="9067800" algn="l"/>
                          <a:tab pos="9517063" algn="l"/>
                        </a:tabLst>
                      </a:pP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bel" pitchFamily="32" charset="0"/>
                        <a:cs typeface="Arial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3635375" y="46529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0"/>
            <a:ext cx="5048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3080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56832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3081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076700"/>
            <a:ext cx="5762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3082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6092825"/>
            <a:ext cx="1323975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919</TotalTime>
  <Words>926</Words>
  <Application>Microsoft Office PowerPoint</Application>
  <PresentationFormat>Экран (4:3)</PresentationFormat>
  <Paragraphs>173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Times New Roman</vt:lpstr>
      <vt:lpstr>Corbel</vt:lpstr>
      <vt:lpstr>Arial Unicode MS</vt:lpstr>
      <vt:lpstr>Segoe UI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Владислав</cp:lastModifiedBy>
  <cp:revision>68</cp:revision>
  <cp:lastPrinted>1601-01-01T00:00:00Z</cp:lastPrinted>
  <dcterms:created xsi:type="dcterms:W3CDTF">2018-01-07T15:44:19Z</dcterms:created>
  <dcterms:modified xsi:type="dcterms:W3CDTF">2018-01-24T21:16:15Z</dcterms:modified>
</cp:coreProperties>
</file>